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82" r:id="rId5"/>
    <p:sldId id="258" r:id="rId6"/>
    <p:sldId id="285" r:id="rId7"/>
    <p:sldId id="259" r:id="rId8"/>
    <p:sldId id="267" r:id="rId9"/>
    <p:sldId id="268" r:id="rId10"/>
    <p:sldId id="270" r:id="rId11"/>
    <p:sldId id="269" r:id="rId12"/>
    <p:sldId id="272" r:id="rId13"/>
    <p:sldId id="271" r:id="rId14"/>
    <p:sldId id="273" r:id="rId15"/>
    <p:sldId id="274" r:id="rId16"/>
    <p:sldId id="284" r:id="rId17"/>
    <p:sldId id="288" r:id="rId18"/>
    <p:sldId id="286" r:id="rId19"/>
    <p:sldId id="287" r:id="rId20"/>
    <p:sldId id="289" r:id="rId21"/>
    <p:sldId id="281" r:id="rId22"/>
    <p:sldId id="277" r:id="rId23"/>
    <p:sldId id="278" r:id="rId24"/>
    <p:sldId id="276" r:id="rId25"/>
    <p:sldId id="275" r:id="rId26"/>
    <p:sldId id="279" r:id="rId27"/>
    <p:sldId id="280" r:id="rId28"/>
    <p:sldId id="260" r:id="rId29"/>
    <p:sldId id="264" r:id="rId30"/>
    <p:sldId id="26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3" autoAdjust="0"/>
    <p:restoredTop sz="94660"/>
  </p:normalViewPr>
  <p:slideViewPr>
    <p:cSldViewPr snapToGrid="0">
      <p:cViewPr>
        <p:scale>
          <a:sx n="140" d="100"/>
          <a:sy n="140" d="100"/>
        </p:scale>
        <p:origin x="116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128D-F954-45E4-9B06-204165201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18E49-0423-4B8A-8BE0-11EEF65EF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E6D9-C267-4E53-A854-B94E8D2D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141E7-2056-44FA-8A59-50BD6DA0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1A2A2-DB3E-4139-A38F-13C12E8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3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4102-6583-4DC3-817F-280DF0D8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50164-2054-4523-BFD5-109D2425B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AB927-963C-4332-8417-FD5C23BE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72CF-9777-4AF3-9F46-099E5096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A1098-84B3-44B6-81B3-6DD7F984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F05E4-4DC3-41FD-AA8F-BE7FBA56C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D479D-DC7C-4925-87A9-48D2C1D40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4B752-700D-4F03-A46A-FAE64BD6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C5CBE-26E8-4289-83E6-88E77294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982BC-B848-4FDC-8481-DB7D756B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29CE-F8EA-45A3-AF1B-6C438364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9084-FB75-4CCA-BEF2-EFD2A068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7A1D7-B88E-4E51-BFC3-5AE55C14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CE678-1328-4510-9445-DEECFAC3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B0954-C0E9-40DB-B404-551BE195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8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1BDA-E710-4986-B687-0FF44C82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6B33-F851-4C63-B05F-3FF406A5B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0ED8-2E40-4931-B0D8-4AE3EE18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13955-CEE1-49C5-A67B-9DE68F16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5402A-FD57-4AA8-B859-F1ACA36F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21C7-8632-4EF4-A2B1-68CB292C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BA86-DEDC-4F8D-AF04-22ED1D33E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DA15C-931D-453B-8FF3-E56123892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2D486-215B-4446-BC82-1A17B94A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BF9A1-DBBB-4333-9BA9-67C47AE3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85A5E-E64E-4393-89C7-E8599B9B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536E-3E2D-4E88-9D4E-39A3919F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F6D3-7C20-4775-A2EC-830BA602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46E91-EBDC-4B3E-97BB-BF2D305A2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E4E01-7425-42CE-AB96-356B6BEF9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96CE9-8291-4DD9-83EC-6BC4FF0D0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76DE1-1753-4515-9656-B68881BC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9992B-A75F-42E1-9CB7-89715D8E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B3965-ACE6-44E8-9FA2-D50D4C6B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E8D-A358-447B-9155-FFDF6946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52B75-788D-456D-AC5D-FEDF637D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30D40-3B51-45A8-A0DB-DAB68928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1CF1-881A-4D03-A71D-48A4964C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E19B9-4BAA-4EBC-9F7D-40C6D22B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121ED-481B-4944-AF24-E569F9E4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62355-B91D-4C48-BA4C-FCFFFAFF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3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3677-8D7A-4512-957E-13316116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AC1F3-05FF-4BAC-A2FB-A7196421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B7F29-D284-4F80-B8E1-803B208A5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3E1DF-B8B4-4B47-A24F-CE8911AB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0FF3C-7AEE-4B13-8E65-66EF140C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614C-1BEA-46EF-A164-9A1200C8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10B1-4B9A-4A9F-8145-DCDAC7A6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EA24D-AA21-47A7-B8E5-3054CF6A1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30DE0-2A52-4747-82C1-5F55B107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6DE5A-FE22-41CA-9A9F-0C84C3E0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7297-FAA3-4161-8C2C-37FB58E8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D5383-7308-46E0-9B0C-45E49F6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9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35A03-9CEB-44B0-922A-8E06E2C3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39F7-ECBC-46C3-9743-8C120550D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31B3-1FBC-4F99-AEE0-13FF2576B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3A30-2209-4DFC-AE37-8E27F6299F90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72B39-1D83-4A4B-8133-0A8B390CE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32DE7-EBE9-4B4B-8C18-31B5F349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2D599-C48B-4C72-9A4A-DB9E787C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calendar&#10;&#10;Description automatically generated">
            <a:extLst>
              <a:ext uri="{FF2B5EF4-FFF2-40B4-BE49-F238E27FC236}">
                <a16:creationId xmlns:a16="http://schemas.microsoft.com/office/drawing/2014/main" id="{5650C348-D1EB-46C2-972C-38A129B4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Analysis (Side Question)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4300" y="2050849"/>
            <a:ext cx="4573183" cy="3048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E85688-9045-4B96-BAC7-474A22056AB8}"/>
              </a:ext>
            </a:extLst>
          </p:cNvPr>
          <p:cNvSpPr txBox="1"/>
          <p:nvPr/>
        </p:nvSpPr>
        <p:spPr>
          <a:xfrm>
            <a:off x="1858938" y="5935883"/>
            <a:ext cx="8474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Across three ranks, the average game is approx. 24 minutes long.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568F5-999D-4CB4-A8CC-F37FAC17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3992" y="2050849"/>
            <a:ext cx="4573182" cy="3048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7A3ED-8EF8-4952-B4FF-6A45DEE70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0779" y="2050849"/>
            <a:ext cx="4573181" cy="30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Analysis (Side Question)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12" y="2305829"/>
            <a:ext cx="3508115" cy="246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9910" y="2306087"/>
            <a:ext cx="3612179" cy="2542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C093D-FAB2-479E-9B50-352F84A8F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095" y="2365750"/>
            <a:ext cx="3826808" cy="2594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E85688-9045-4B96-BAC7-474A22056AB8}"/>
              </a:ext>
            </a:extLst>
          </p:cNvPr>
          <p:cNvSpPr txBox="1"/>
          <p:nvPr/>
        </p:nvSpPr>
        <p:spPr>
          <a:xfrm>
            <a:off x="3028664" y="5703871"/>
            <a:ext cx="6134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Gold doesn’t appear to plateau as game length increases</a:t>
            </a:r>
          </a:p>
        </p:txBody>
      </p:sp>
    </p:spTree>
    <p:extLst>
      <p:ext uri="{BB962C8B-B14F-4D97-AF65-F5344CB8AC3E}">
        <p14:creationId xmlns:p14="http://schemas.microsoft.com/office/powerpoint/2010/main" val="381434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154086"/>
            <a:ext cx="3055198" cy="203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4" y="155648"/>
            <a:ext cx="3145828" cy="209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2381658"/>
            <a:ext cx="3055198" cy="203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2383339"/>
            <a:ext cx="3145826" cy="2097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4664373"/>
            <a:ext cx="3055198" cy="2036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4606843"/>
            <a:ext cx="3145826" cy="2097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7839" y="797510"/>
            <a:ext cx="3534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Towers Taken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 do Towers impact games? 0.72 Correlation with winning!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Won games have more towers taken.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Avg. 6.6-6.8 towers taken in won games.</a:t>
            </a:r>
          </a:p>
        </p:txBody>
      </p:sp>
    </p:spTree>
    <p:extLst>
      <p:ext uri="{BB962C8B-B14F-4D97-AF65-F5344CB8AC3E}">
        <p14:creationId xmlns:p14="http://schemas.microsoft.com/office/powerpoint/2010/main" val="64034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154086"/>
            <a:ext cx="3055200" cy="203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4" y="155648"/>
            <a:ext cx="3145829" cy="2097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2381658"/>
            <a:ext cx="3055199" cy="203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2383339"/>
            <a:ext cx="3145828" cy="2097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4664373"/>
            <a:ext cx="3055199" cy="2036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4606843"/>
            <a:ext cx="3145828" cy="20972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7839" y="797510"/>
            <a:ext cx="35347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Dragons Taken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 do Dragons, as an objective, impact games won?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Won games have more dragons taken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Doesn’t seem to favor one side</a:t>
            </a:r>
          </a:p>
        </p:txBody>
      </p:sp>
    </p:spTree>
    <p:extLst>
      <p:ext uri="{BB962C8B-B14F-4D97-AF65-F5344CB8AC3E}">
        <p14:creationId xmlns:p14="http://schemas.microsoft.com/office/powerpoint/2010/main" val="385637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154086"/>
            <a:ext cx="3055198" cy="203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4" y="155648"/>
            <a:ext cx="3145828" cy="2097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2381658"/>
            <a:ext cx="3055198" cy="2036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2383339"/>
            <a:ext cx="3145826" cy="2097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0" y="4664373"/>
            <a:ext cx="3055198" cy="2036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4606843"/>
            <a:ext cx="3145826" cy="20972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Inhibitors Taken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 do inhibitors taken impact games won?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Won games have more inhibitors taken.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However, 1 is the minimum needed.</a:t>
            </a:r>
          </a:p>
        </p:txBody>
      </p:sp>
    </p:spTree>
    <p:extLst>
      <p:ext uri="{BB962C8B-B14F-4D97-AF65-F5344CB8AC3E}">
        <p14:creationId xmlns:p14="http://schemas.microsoft.com/office/powerpoint/2010/main" val="259058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154086"/>
            <a:ext cx="3055196" cy="2036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155648"/>
            <a:ext cx="3145826" cy="2097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2381658"/>
            <a:ext cx="3055196" cy="2036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2383339"/>
            <a:ext cx="3145825" cy="2097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4664373"/>
            <a:ext cx="3055196" cy="2036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4606843"/>
            <a:ext cx="3145825" cy="20972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Kills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Teams that won had more kills.</a:t>
            </a:r>
          </a:p>
        </p:txBody>
      </p:sp>
    </p:spTree>
    <p:extLst>
      <p:ext uri="{BB962C8B-B14F-4D97-AF65-F5344CB8AC3E}">
        <p14:creationId xmlns:p14="http://schemas.microsoft.com/office/powerpoint/2010/main" val="390177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154086"/>
            <a:ext cx="3055196" cy="203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155648"/>
            <a:ext cx="3145826" cy="209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2381658"/>
            <a:ext cx="3055196" cy="2036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2383339"/>
            <a:ext cx="3145825" cy="2097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4664373"/>
            <a:ext cx="3055196" cy="2036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4606843"/>
            <a:ext cx="3145825" cy="20972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First Inhibitor</a:t>
            </a:r>
          </a:p>
        </p:txBody>
      </p:sp>
    </p:spTree>
    <p:extLst>
      <p:ext uri="{BB962C8B-B14F-4D97-AF65-F5344CB8AC3E}">
        <p14:creationId xmlns:p14="http://schemas.microsoft.com/office/powerpoint/2010/main" val="252505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037333E-92C1-4022-9872-01EE61C71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04" y="0"/>
            <a:ext cx="9638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154086"/>
            <a:ext cx="3055195" cy="203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155648"/>
            <a:ext cx="3145825" cy="209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2381658"/>
            <a:ext cx="3055195" cy="2036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2383339"/>
            <a:ext cx="3145823" cy="2097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4664373"/>
            <a:ext cx="3055195" cy="2036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4606843"/>
            <a:ext cx="3145823" cy="20972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First Tower</a:t>
            </a:r>
          </a:p>
        </p:txBody>
      </p:sp>
    </p:spTree>
    <p:extLst>
      <p:ext uri="{BB962C8B-B14F-4D97-AF65-F5344CB8AC3E}">
        <p14:creationId xmlns:p14="http://schemas.microsoft.com/office/powerpoint/2010/main" val="281573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154086"/>
            <a:ext cx="3055195" cy="2036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5" y="155648"/>
            <a:ext cx="3145825" cy="209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2381658"/>
            <a:ext cx="3055195" cy="2036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2383339"/>
            <a:ext cx="3145823" cy="2097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1" y="4664373"/>
            <a:ext cx="3055195" cy="20367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4606843"/>
            <a:ext cx="3145823" cy="2097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First Baron</a:t>
            </a:r>
          </a:p>
        </p:txBody>
      </p:sp>
    </p:spTree>
    <p:extLst>
      <p:ext uri="{BB962C8B-B14F-4D97-AF65-F5344CB8AC3E}">
        <p14:creationId xmlns:p14="http://schemas.microsoft.com/office/powerpoint/2010/main" val="303650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5FF4-F5E3-4992-A48B-C9826610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25EB-0EBA-43CB-AC1A-6097995B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Hypothesis: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map in League of Legends is one-sided, in favor of the blue side.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Questions that came up: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 kills have the same significance as objectives?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Average game length?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Gold income peak at a certain point in the match?</a:t>
            </a:r>
          </a:p>
        </p:txBody>
      </p:sp>
    </p:spTree>
    <p:extLst>
      <p:ext uri="{BB962C8B-B14F-4D97-AF65-F5344CB8AC3E}">
        <p14:creationId xmlns:p14="http://schemas.microsoft.com/office/powerpoint/2010/main" val="3586222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3" y="154086"/>
            <a:ext cx="3055193" cy="2036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6" y="155648"/>
            <a:ext cx="3145823" cy="209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50F00-117B-4E28-ACBB-FCAA1EC4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2381658"/>
            <a:ext cx="3055193" cy="2036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F0A3-B51E-40B1-890B-C5A131C10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2383339"/>
            <a:ext cx="3145822" cy="2097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121E97-6014-4F58-AE23-71FEF3A97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32" y="4664373"/>
            <a:ext cx="3055193" cy="20367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CF3DC-3742-48E0-9F0D-27263E4D0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857" y="4606843"/>
            <a:ext cx="3145822" cy="2097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28172-0E5B-4502-B971-5D2B0E8F50B6}"/>
              </a:ext>
            </a:extLst>
          </p:cNvPr>
          <p:cNvSpPr txBox="1"/>
          <p:nvPr/>
        </p:nvSpPr>
        <p:spPr>
          <a:xfrm>
            <a:off x="8291015" y="770215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Wins vs. First Dragon</a:t>
            </a:r>
          </a:p>
        </p:txBody>
      </p:sp>
    </p:spTree>
    <p:extLst>
      <p:ext uri="{BB962C8B-B14F-4D97-AF65-F5344CB8AC3E}">
        <p14:creationId xmlns:p14="http://schemas.microsoft.com/office/powerpoint/2010/main" val="342635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Snippets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1280" y="2072640"/>
            <a:ext cx="9570720" cy="4785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92203-D479-474F-838B-DC34EC8B0FD8}"/>
              </a:ext>
            </a:extLst>
          </p:cNvPr>
          <p:cNvSpPr txBox="1"/>
          <p:nvPr/>
        </p:nvSpPr>
        <p:spPr>
          <a:xfrm>
            <a:off x="127000" y="1244144"/>
            <a:ext cx="686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My favorite function == .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corr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57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D36FD-5B94-4711-B9CB-58F57CECDA59}"/>
              </a:ext>
            </a:extLst>
          </p:cNvPr>
          <p:cNvSpPr/>
          <p:nvPr/>
        </p:nvSpPr>
        <p:spPr>
          <a:xfrm>
            <a:off x="3429000" y="127000"/>
            <a:ext cx="7835900" cy="6445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307" y="183919"/>
            <a:ext cx="7392001" cy="6223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3B013-4682-4879-A64E-C0973B1EF967}"/>
              </a:ext>
            </a:extLst>
          </p:cNvPr>
          <p:cNvSpPr txBox="1"/>
          <p:nvPr/>
        </p:nvSpPr>
        <p:spPr>
          <a:xfrm>
            <a:off x="127000" y="1295400"/>
            <a:ext cx="307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corr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() &gt; 0.5</a:t>
            </a:r>
          </a:p>
        </p:txBody>
      </p:sp>
    </p:spTree>
    <p:extLst>
      <p:ext uri="{BB962C8B-B14F-4D97-AF65-F5344CB8AC3E}">
        <p14:creationId xmlns:p14="http://schemas.microsoft.com/office/powerpoint/2010/main" val="359024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D36FD-5B94-4711-B9CB-58F57CECDA59}"/>
              </a:ext>
            </a:extLst>
          </p:cNvPr>
          <p:cNvSpPr/>
          <p:nvPr/>
        </p:nvSpPr>
        <p:spPr>
          <a:xfrm>
            <a:off x="3429000" y="127000"/>
            <a:ext cx="7835900" cy="6445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307" y="222202"/>
            <a:ext cx="7392001" cy="614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4CB38-F0D0-40DD-A1C3-CA1C80C066FE}"/>
              </a:ext>
            </a:extLst>
          </p:cNvPr>
          <p:cNvSpPr txBox="1"/>
          <p:nvPr/>
        </p:nvSpPr>
        <p:spPr>
          <a:xfrm>
            <a:off x="127000" y="1295400"/>
            <a:ext cx="307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corr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() &gt; 0.5</a:t>
            </a:r>
          </a:p>
        </p:txBody>
      </p:sp>
    </p:spTree>
    <p:extLst>
      <p:ext uri="{BB962C8B-B14F-4D97-AF65-F5344CB8AC3E}">
        <p14:creationId xmlns:p14="http://schemas.microsoft.com/office/powerpoint/2010/main" val="334796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D36FD-5B94-4711-B9CB-58F57CECDA59}"/>
              </a:ext>
            </a:extLst>
          </p:cNvPr>
          <p:cNvSpPr/>
          <p:nvPr/>
        </p:nvSpPr>
        <p:spPr>
          <a:xfrm>
            <a:off x="3429000" y="127000"/>
            <a:ext cx="7835900" cy="6445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5789" y="183919"/>
            <a:ext cx="7497038" cy="62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8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5D36FD-5B94-4711-B9CB-58F57CECDA59}"/>
              </a:ext>
            </a:extLst>
          </p:cNvPr>
          <p:cNvSpPr/>
          <p:nvPr/>
        </p:nvSpPr>
        <p:spPr>
          <a:xfrm>
            <a:off x="3429000" y="127000"/>
            <a:ext cx="7835900" cy="6445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183919"/>
            <a:ext cx="7510616" cy="62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2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Snippets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755" y="2976226"/>
            <a:ext cx="9248245" cy="3881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92203-D479-474F-838B-DC34EC8B0FD8}"/>
              </a:ext>
            </a:extLst>
          </p:cNvPr>
          <p:cNvSpPr txBox="1"/>
          <p:nvPr/>
        </p:nvSpPr>
        <p:spPr>
          <a:xfrm>
            <a:off x="2943755" y="1829603"/>
            <a:ext cx="6864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Loop through dictionary and grab anything greater than 0.5</a:t>
            </a:r>
          </a:p>
        </p:txBody>
      </p:sp>
    </p:spTree>
    <p:extLst>
      <p:ext uri="{BB962C8B-B14F-4D97-AF65-F5344CB8AC3E}">
        <p14:creationId xmlns:p14="http://schemas.microsoft.com/office/powerpoint/2010/main" val="3706687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174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Snippets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756" y="2976226"/>
            <a:ext cx="9248243" cy="3881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92203-D479-474F-838B-DC34EC8B0FD8}"/>
              </a:ext>
            </a:extLst>
          </p:cNvPr>
          <p:cNvSpPr txBox="1"/>
          <p:nvPr/>
        </p:nvSpPr>
        <p:spPr>
          <a:xfrm>
            <a:off x="2943756" y="2261403"/>
            <a:ext cx="686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How the histograms were made</a:t>
            </a:r>
          </a:p>
        </p:txBody>
      </p:sp>
    </p:spTree>
    <p:extLst>
      <p:ext uri="{BB962C8B-B14F-4D97-AF65-F5344CB8AC3E}">
        <p14:creationId xmlns:p14="http://schemas.microsoft.com/office/powerpoint/2010/main" val="271792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D7CB-380F-4A52-AA00-C413FE14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Limitations / Thoughts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7D47-B0A1-4A6E-9C92-CCC85FF4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Dataset isn’t particularly large enough to be deciding map balance.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Dataset doesn’t include timespan (How old is this data? Does it span across months or years?).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Originally, I tried the API. Then I tried to use a dataset that was for Data Science, which didn’t work due to it being optimized for tensors.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I Couldn’t get Bar charts to plot for the life of me…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Will work with others next time, to help me think of approaches I wouldn’t have thought of otherwise.</a:t>
            </a:r>
          </a:p>
        </p:txBody>
      </p:sp>
    </p:spTree>
    <p:extLst>
      <p:ext uri="{BB962C8B-B14F-4D97-AF65-F5344CB8AC3E}">
        <p14:creationId xmlns:p14="http://schemas.microsoft.com/office/powerpoint/2010/main" val="729582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F658-495C-4F1B-A49E-5DCBDAED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EFB54-498B-49DA-BEA0-21DB2ED3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There was no statistical significance between one side winning more than the other.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What DOES matter are objectives. Objectives in the game have the highest statistically significant correlation to a win than any other variable.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If Blue gets a structural objective first, they do appear to win more often (0.05 – 0.06) – Not in a level of statistical significance, but still notable.</a:t>
            </a:r>
          </a:p>
        </p:txBody>
      </p:sp>
    </p:spTree>
    <p:extLst>
      <p:ext uri="{BB962C8B-B14F-4D97-AF65-F5344CB8AC3E}">
        <p14:creationId xmlns:p14="http://schemas.microsoft.com/office/powerpoint/2010/main" val="100524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037333E-92C1-4022-9872-01EE61C71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04" y="0"/>
            <a:ext cx="9638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4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086E-E364-4C1F-B773-A55BCE1D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Where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A9D1-EDC5-4A5E-AF61-9B9B17C46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Wards/Vision?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Minions Killed?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Gold?</a:t>
            </a:r>
          </a:p>
        </p:txBody>
      </p:sp>
      <p:pic>
        <p:nvPicPr>
          <p:cNvPr id="2050" name="Picture 2" descr="Me Wanna Go on a Date? My Crush Sure Where ? Me I Don&amp;#39;t Know I Never  Thought I&amp;#39;d Get This Far Borrowed | Crush Meme on awwmemes.com">
            <a:extLst>
              <a:ext uri="{FF2B5EF4-FFF2-40B4-BE49-F238E27FC236}">
                <a16:creationId xmlns:a16="http://schemas.microsoft.com/office/drawing/2014/main" id="{C2E6076D-E792-44A2-B08C-E782E7CF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5" b="15051"/>
          <a:stretch/>
        </p:blipFill>
        <p:spPr bwMode="auto">
          <a:xfrm>
            <a:off x="838200" y="4300371"/>
            <a:ext cx="3966771" cy="212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97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086E-E364-4C1F-B773-A55BCE1D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268359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49DB8FD-1C13-491E-8F7C-36FEFBDE5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0486-4F1C-4678-8918-7DC265FE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1A32-F38B-403E-B8CC-8C8CB29AD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Import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Clean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DataFrame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 Teams and Win/Loss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Run .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corr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() &amp; .describe() &amp; .mean() &amp; .std()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etc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…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Plot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Review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202020204" pitchFamily="34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202020204" pitchFamily="34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5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Data</a:t>
            </a:r>
          </a:p>
        </p:txBody>
      </p:sp>
      <p:pic>
        <p:nvPicPr>
          <p:cNvPr id="6" name="Picture 5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5A4F47EF-C455-40C8-8A5E-09F3DE1E0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04" y="1859280"/>
            <a:ext cx="9607592" cy="4998720"/>
          </a:xfrm>
          <a:prstGeom prst="rect">
            <a:avLst/>
          </a:prstGeom>
        </p:spPr>
      </p:pic>
      <p:pic>
        <p:nvPicPr>
          <p:cNvPr id="10" name="Picture 9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768427B8-A452-4E3B-86BB-5168737A3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34" y="667858"/>
            <a:ext cx="6671962" cy="11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6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Cleaning – Missing Values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46C274A7-ED6B-461C-95F6-FB7A2DF88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26" y="2506662"/>
            <a:ext cx="583897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AD376-69FF-4CC6-8613-F86809860588}"/>
              </a:ext>
            </a:extLst>
          </p:cNvPr>
          <p:cNvSpPr txBox="1"/>
          <p:nvPr/>
        </p:nvSpPr>
        <p:spPr>
          <a:xfrm>
            <a:off x="232011" y="2303008"/>
            <a:ext cx="4135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Check for missing values.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.count()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.info()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DataTypes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 were good.</a:t>
            </a:r>
          </a:p>
        </p:txBody>
      </p:sp>
    </p:spTree>
    <p:extLst>
      <p:ext uri="{BB962C8B-B14F-4D97-AF65-F5344CB8AC3E}">
        <p14:creationId xmlns:p14="http://schemas.microsoft.com/office/powerpoint/2010/main" val="31925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Cleaning 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DataFrames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co Gothic" panose="02000506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AD376-69FF-4CC6-8613-F86809860588}"/>
              </a:ext>
            </a:extLst>
          </p:cNvPr>
          <p:cNvSpPr txBox="1"/>
          <p:nvPr/>
        </p:nvSpPr>
        <p:spPr>
          <a:xfrm>
            <a:off x="220581" y="2908798"/>
            <a:ext cx="4135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Frame each time, then frame wins and losses.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Took a while because there are 3 datasets, 2 teams each.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570F2-0989-4580-86A3-6B536DE2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799" y="3143250"/>
            <a:ext cx="7696201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78FD0-BD5B-FC43-90D0-5E83F9C464FD}"/>
              </a:ext>
            </a:extLst>
          </p:cNvPr>
          <p:cNvSpPr txBox="1"/>
          <p:nvPr/>
        </p:nvSpPr>
        <p:spPr>
          <a:xfrm>
            <a:off x="7372350" y="2540174"/>
            <a:ext cx="258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corr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() in action</a:t>
            </a:r>
          </a:p>
        </p:txBody>
      </p:sp>
    </p:spTree>
    <p:extLst>
      <p:ext uri="{BB962C8B-B14F-4D97-AF65-F5344CB8AC3E}">
        <p14:creationId xmlns:p14="http://schemas.microsoft.com/office/powerpoint/2010/main" val="321801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A25-55F3-4E3D-8F51-4FB85841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co Gothic" panose="02000506000000020004" pitchFamily="2" charset="0"/>
              </a:rPr>
              <a:t>Analysis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FF408FA-5C7C-4DBF-B565-C743077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2" y="2297119"/>
            <a:ext cx="3508115" cy="248642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B60FB8C-914B-49EF-95AA-F81575B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10" y="2297119"/>
            <a:ext cx="3612179" cy="256017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AA9C093D-FAB2-479E-9B50-352F84A8F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95" y="2297119"/>
            <a:ext cx="3826808" cy="273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21826A-C2DD-4FA4-9757-A14330BCE181}"/>
              </a:ext>
            </a:extLst>
          </p:cNvPr>
          <p:cNvSpPr txBox="1"/>
          <p:nvPr/>
        </p:nvSpPr>
        <p:spPr>
          <a:xfrm>
            <a:off x="1781032" y="2043001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10E8A-C004-407D-A432-C1FFF73F7EC6}"/>
              </a:ext>
            </a:extLst>
          </p:cNvPr>
          <p:cNvSpPr txBox="1"/>
          <p:nvPr/>
        </p:nvSpPr>
        <p:spPr>
          <a:xfrm>
            <a:off x="5568286" y="2043001"/>
            <a:ext cx="173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Grand 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0E4B6-390F-4796-BBB5-0BCF2CA22774}"/>
              </a:ext>
            </a:extLst>
          </p:cNvPr>
          <p:cNvSpPr txBox="1"/>
          <p:nvPr/>
        </p:nvSpPr>
        <p:spPr>
          <a:xfrm>
            <a:off x="9776347" y="2043001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3D7B0-7588-4849-83A8-853226320060}"/>
              </a:ext>
            </a:extLst>
          </p:cNvPr>
          <p:cNvSpPr txBox="1"/>
          <p:nvPr/>
        </p:nvSpPr>
        <p:spPr>
          <a:xfrm>
            <a:off x="910988" y="4940433"/>
            <a:ext cx="2504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blue is: 0.495%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red is: 0.505%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FA2D3-8627-4A9C-80ED-13DD1682861F}"/>
              </a:ext>
            </a:extLst>
          </p:cNvPr>
          <p:cNvSpPr txBox="1"/>
          <p:nvPr/>
        </p:nvSpPr>
        <p:spPr>
          <a:xfrm>
            <a:off x="5183874" y="4940433"/>
            <a:ext cx="2504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blue is: 0.496%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red is: 0.504%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85688-9045-4B96-BAC7-474A22056AB8}"/>
              </a:ext>
            </a:extLst>
          </p:cNvPr>
          <p:cNvSpPr txBox="1"/>
          <p:nvPr/>
        </p:nvSpPr>
        <p:spPr>
          <a:xfrm>
            <a:off x="9387384" y="5029144"/>
            <a:ext cx="2504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blue is: 0.50007%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Percentage of wins for red is: 0.49993%</a:t>
            </a:r>
          </a:p>
        </p:txBody>
      </p:sp>
    </p:spTree>
    <p:extLst>
      <p:ext uri="{BB962C8B-B14F-4D97-AF65-F5344CB8AC3E}">
        <p14:creationId xmlns:p14="http://schemas.microsoft.com/office/powerpoint/2010/main" val="7292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562</Words>
  <Application>Microsoft Office PowerPoint</Application>
  <PresentationFormat>Widescreen</PresentationFormat>
  <Paragraphs>113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Coco Gothic</vt:lpstr>
      <vt:lpstr>Office Theme</vt:lpstr>
      <vt:lpstr>PowerPoint Presentation</vt:lpstr>
      <vt:lpstr>Objective</vt:lpstr>
      <vt:lpstr>PowerPoint Presentation</vt:lpstr>
      <vt:lpstr>PowerPoint Presentation</vt:lpstr>
      <vt:lpstr>Process</vt:lpstr>
      <vt:lpstr>Data</vt:lpstr>
      <vt:lpstr>Cleaning – Missing Values</vt:lpstr>
      <vt:lpstr>Cleaning - DataFrames</vt:lpstr>
      <vt:lpstr>Analysis</vt:lpstr>
      <vt:lpstr>Analysis (Side Question)</vt:lpstr>
      <vt:lpstr>Analysis (Side Question)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Snippets</vt:lpstr>
      <vt:lpstr>Correlation</vt:lpstr>
      <vt:lpstr>Correlation</vt:lpstr>
      <vt:lpstr>Correlation</vt:lpstr>
      <vt:lpstr>Correlation</vt:lpstr>
      <vt:lpstr>Snippets</vt:lpstr>
      <vt:lpstr>Snippets</vt:lpstr>
      <vt:lpstr>Limitations / Thoughts </vt:lpstr>
      <vt:lpstr>Conclusion</vt:lpstr>
      <vt:lpstr>Where Next?</vt:lpstr>
      <vt:lpstr>Notebook!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Chancey</dc:creator>
  <cp:lastModifiedBy>Joseph Chancey</cp:lastModifiedBy>
  <cp:revision>25</cp:revision>
  <dcterms:created xsi:type="dcterms:W3CDTF">2021-08-10T00:29:50Z</dcterms:created>
  <dcterms:modified xsi:type="dcterms:W3CDTF">2021-08-14T19:53:54Z</dcterms:modified>
</cp:coreProperties>
</file>